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9AECD-B5E1-4256-B90E-9F29DDB7B2BF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89D5-E6D5-49B8-B4FE-003FEA01CE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63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9AECD-B5E1-4256-B90E-9F29DDB7B2BF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89D5-E6D5-49B8-B4FE-003FEA01CE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8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9AECD-B5E1-4256-B90E-9F29DDB7B2BF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89D5-E6D5-49B8-B4FE-003FEA01CE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183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9AECD-B5E1-4256-B90E-9F29DDB7B2BF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89D5-E6D5-49B8-B4FE-003FEA01CE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44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9AECD-B5E1-4256-B90E-9F29DDB7B2BF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89D5-E6D5-49B8-B4FE-003FEA01CE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45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9AECD-B5E1-4256-B90E-9F29DDB7B2BF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89D5-E6D5-49B8-B4FE-003FEA01CE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58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9AECD-B5E1-4256-B90E-9F29DDB7B2BF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89D5-E6D5-49B8-B4FE-003FEA01CE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692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9AECD-B5E1-4256-B90E-9F29DDB7B2BF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89D5-E6D5-49B8-B4FE-003FEA01CE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73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9AECD-B5E1-4256-B90E-9F29DDB7B2BF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89D5-E6D5-49B8-B4FE-003FEA01CE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4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9AECD-B5E1-4256-B90E-9F29DDB7B2BF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89D5-E6D5-49B8-B4FE-003FEA01CE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250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9AECD-B5E1-4256-B90E-9F29DDB7B2BF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89D5-E6D5-49B8-B4FE-003FEA01CE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5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9AECD-B5E1-4256-B90E-9F29DDB7B2BF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D89D5-E6D5-49B8-B4FE-003FEA01CE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38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0386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4000" dirty="0" smtClean="0">
                <a:solidFill>
                  <a:srgbClr val="002060"/>
                </a:solidFill>
              </a:rPr>
              <a:t>TIPS for Writing Case Studies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/>
            </a:r>
            <a:br>
              <a:rPr lang="en-US" sz="2400" dirty="0">
                <a:solidFill>
                  <a:srgbClr val="002060"/>
                </a:solidFill>
              </a:rPr>
            </a:br>
            <a:r>
              <a:rPr lang="en-US" sz="2400" i="1" dirty="0" smtClean="0">
                <a:solidFill>
                  <a:srgbClr val="002060"/>
                </a:solidFill>
              </a:rPr>
              <a:t>Provided by the Abstracts Committee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771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6800" y="838200"/>
            <a:ext cx="6172200" cy="762000"/>
          </a:xfrm>
        </p:spPr>
        <p:txBody>
          <a:bodyPr/>
          <a:lstStyle/>
          <a:p>
            <a:r>
              <a:rPr lang="en-US" sz="2400" dirty="0" smtClean="0"/>
              <a:t>Basic format for writing case studies: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7467600" cy="4114800"/>
          </a:xfrm>
        </p:spPr>
        <p:txBody>
          <a:bodyPr>
            <a:normAutofit fontScale="70000" lnSpcReduction="20000"/>
          </a:bodyPr>
          <a:lstStyle/>
          <a:p>
            <a:r>
              <a:rPr lang="en-US" b="1" u="sng" dirty="0" smtClean="0">
                <a:solidFill>
                  <a:srgbClr val="002060"/>
                </a:solidFill>
              </a:rPr>
              <a:t>Abstract:</a:t>
            </a: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en-US" i="0" dirty="0" smtClean="0">
                <a:solidFill>
                  <a:srgbClr val="002060"/>
                </a:solidFill>
              </a:rPr>
              <a:t>A brief statement of 150 words that summarized the content of the paper</a:t>
            </a:r>
          </a:p>
          <a:p>
            <a:endParaRPr lang="en-US" i="0" dirty="0" smtClean="0">
              <a:solidFill>
                <a:srgbClr val="002060"/>
              </a:solidFill>
            </a:endParaRPr>
          </a:p>
          <a:p>
            <a:r>
              <a:rPr lang="en-US" b="1" u="sng" dirty="0" smtClean="0">
                <a:solidFill>
                  <a:srgbClr val="002060"/>
                </a:solidFill>
              </a:rPr>
              <a:t>Key words: </a:t>
            </a:r>
            <a:r>
              <a:rPr lang="en-US" i="0" dirty="0" smtClean="0">
                <a:solidFill>
                  <a:srgbClr val="002060"/>
                </a:solidFill>
              </a:rPr>
              <a:t>three to five words that reflect the content of the article</a:t>
            </a:r>
          </a:p>
          <a:p>
            <a:endParaRPr lang="en-US" b="1" u="sng" dirty="0" smtClean="0">
              <a:solidFill>
                <a:srgbClr val="002060"/>
              </a:solidFill>
            </a:endParaRPr>
          </a:p>
          <a:p>
            <a:r>
              <a:rPr lang="en-US" b="1" u="sng" dirty="0" smtClean="0">
                <a:solidFill>
                  <a:srgbClr val="002060"/>
                </a:solidFill>
              </a:rPr>
              <a:t>Introduction:</a:t>
            </a:r>
            <a:r>
              <a:rPr lang="en-US" i="0" dirty="0" smtClean="0">
                <a:solidFill>
                  <a:srgbClr val="002060"/>
                </a:solidFill>
              </a:rPr>
              <a:t> Explaining the significance of the case study</a:t>
            </a:r>
          </a:p>
          <a:p>
            <a:endParaRPr lang="en-US" i="0" dirty="0" smtClean="0">
              <a:solidFill>
                <a:srgbClr val="002060"/>
              </a:solidFill>
            </a:endParaRPr>
          </a:p>
          <a:p>
            <a:r>
              <a:rPr lang="en-US" b="1" u="sng" dirty="0" smtClean="0">
                <a:solidFill>
                  <a:srgbClr val="002060"/>
                </a:solidFill>
              </a:rPr>
              <a:t>Case Reports: </a:t>
            </a:r>
            <a:r>
              <a:rPr lang="en-US" i="0" dirty="0" smtClean="0">
                <a:solidFill>
                  <a:srgbClr val="002060"/>
                </a:solidFill>
              </a:rPr>
              <a:t>Relevant patient information, results of other diagnostic tests, </a:t>
            </a:r>
            <a:r>
              <a:rPr lang="en-US" i="0" dirty="0" err="1" smtClean="0">
                <a:solidFill>
                  <a:srgbClr val="002060"/>
                </a:solidFill>
              </a:rPr>
              <a:t>sonographic</a:t>
            </a:r>
            <a:r>
              <a:rPr lang="en-US" i="0" dirty="0" smtClean="0">
                <a:solidFill>
                  <a:srgbClr val="002060"/>
                </a:solidFill>
              </a:rPr>
              <a:t> equipment and technique used, a description of the </a:t>
            </a:r>
            <a:r>
              <a:rPr lang="en-US" i="0" dirty="0" err="1" smtClean="0">
                <a:solidFill>
                  <a:srgbClr val="002060"/>
                </a:solidFill>
              </a:rPr>
              <a:t>sonographic</a:t>
            </a:r>
            <a:r>
              <a:rPr lang="en-US" i="0" dirty="0" smtClean="0">
                <a:solidFill>
                  <a:srgbClr val="002060"/>
                </a:solidFill>
              </a:rPr>
              <a:t> findings and patient outcome</a:t>
            </a:r>
          </a:p>
          <a:p>
            <a:endParaRPr lang="en-US" i="0" dirty="0" smtClean="0">
              <a:solidFill>
                <a:srgbClr val="002060"/>
              </a:solidFill>
            </a:endParaRPr>
          </a:p>
          <a:p>
            <a:r>
              <a:rPr lang="en-US" b="1" u="sng" dirty="0" smtClean="0">
                <a:solidFill>
                  <a:srgbClr val="002060"/>
                </a:solidFill>
              </a:rPr>
              <a:t>Discussion:</a:t>
            </a:r>
            <a:r>
              <a:rPr lang="en-US" i="0" dirty="0" smtClean="0">
                <a:solidFill>
                  <a:srgbClr val="002060"/>
                </a:solidFill>
              </a:rPr>
              <a:t> Review the etiology, pathophysiology, and treatment for the case and summarize the </a:t>
            </a:r>
            <a:r>
              <a:rPr lang="en-US" i="0" dirty="0" err="1" smtClean="0">
                <a:solidFill>
                  <a:srgbClr val="002060"/>
                </a:solidFill>
              </a:rPr>
              <a:t>sonographic</a:t>
            </a:r>
            <a:r>
              <a:rPr lang="en-US" i="0" dirty="0" smtClean="0">
                <a:solidFill>
                  <a:srgbClr val="002060"/>
                </a:solidFill>
              </a:rPr>
              <a:t> criteria the case has demonstrated</a:t>
            </a:r>
          </a:p>
          <a:p>
            <a:endParaRPr lang="en-US" i="0" dirty="0" smtClean="0">
              <a:solidFill>
                <a:srgbClr val="002060"/>
              </a:solidFill>
            </a:endParaRPr>
          </a:p>
          <a:p>
            <a:r>
              <a:rPr lang="en-US" b="1" u="sng" dirty="0" smtClean="0">
                <a:solidFill>
                  <a:srgbClr val="002060"/>
                </a:solidFill>
              </a:rPr>
              <a:t>Conclusion:</a:t>
            </a:r>
            <a:r>
              <a:rPr lang="en-US" i="0" dirty="0" smtClean="0">
                <a:solidFill>
                  <a:srgbClr val="002060"/>
                </a:solidFill>
              </a:rPr>
              <a:t> Summary statement of </a:t>
            </a:r>
            <a:r>
              <a:rPr lang="en-US" i="0" dirty="0" err="1" smtClean="0">
                <a:solidFill>
                  <a:srgbClr val="002060"/>
                </a:solidFill>
              </a:rPr>
              <a:t>sonographic</a:t>
            </a:r>
            <a:r>
              <a:rPr lang="en-US" i="0" dirty="0" smtClean="0">
                <a:solidFill>
                  <a:srgbClr val="002060"/>
                </a:solidFill>
              </a:rPr>
              <a:t> characteristics and techniques related to pathology</a:t>
            </a:r>
          </a:p>
          <a:p>
            <a:endParaRPr lang="en-US" i="0" dirty="0" smtClean="0">
              <a:solidFill>
                <a:srgbClr val="002060"/>
              </a:solidFill>
            </a:endParaRPr>
          </a:p>
          <a:p>
            <a:r>
              <a:rPr lang="en-US" b="1" u="sng" dirty="0" smtClean="0">
                <a:solidFill>
                  <a:srgbClr val="002060"/>
                </a:solidFill>
              </a:rPr>
              <a:t>References:</a:t>
            </a:r>
            <a:r>
              <a:rPr lang="en-US" i="0" dirty="0" smtClean="0">
                <a:solidFill>
                  <a:srgbClr val="002060"/>
                </a:solidFill>
              </a:rPr>
              <a:t> Should be cited in the text in numerical order and listed on a separate page; once a reference is cited, all subsequent citations should be to the original number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987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77200" cy="1901952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6 Essential components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of writing </a:t>
            </a:r>
            <a:r>
              <a:rPr lang="en-US" sz="3200" dirty="0"/>
              <a:t>Case studies: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01624" y="1295400"/>
            <a:ext cx="7540752" cy="4572000"/>
          </a:xfrm>
        </p:spPr>
        <p:txBody>
          <a:bodyPr/>
          <a:lstStyle/>
          <a:p>
            <a:r>
              <a:rPr lang="en-US" sz="2400" i="0" dirty="0" smtClean="0">
                <a:solidFill>
                  <a:srgbClr val="002060"/>
                </a:solidFill>
              </a:rPr>
              <a:t>1</a:t>
            </a:r>
            <a:r>
              <a:rPr lang="en-US" sz="2400" i="0" dirty="0">
                <a:solidFill>
                  <a:srgbClr val="002060"/>
                </a:solidFill>
              </a:rPr>
              <a:t>. </a:t>
            </a:r>
            <a:r>
              <a:rPr lang="en-US" sz="2400" i="0" dirty="0" smtClean="0">
                <a:solidFill>
                  <a:srgbClr val="002060"/>
                </a:solidFill>
              </a:rPr>
              <a:t>Organization</a:t>
            </a:r>
          </a:p>
          <a:p>
            <a:r>
              <a:rPr lang="en-US" sz="2400" i="0" dirty="0">
                <a:solidFill>
                  <a:srgbClr val="002060"/>
                </a:solidFill>
              </a:rPr>
              <a:t/>
            </a:r>
            <a:br>
              <a:rPr lang="en-US" sz="2400" i="0" dirty="0">
                <a:solidFill>
                  <a:srgbClr val="002060"/>
                </a:solidFill>
              </a:rPr>
            </a:br>
            <a:r>
              <a:rPr lang="en-US" sz="2400" i="0" dirty="0" smtClean="0">
                <a:solidFill>
                  <a:srgbClr val="002060"/>
                </a:solidFill>
              </a:rPr>
              <a:t>2</a:t>
            </a:r>
            <a:r>
              <a:rPr lang="en-US" sz="2400" i="0" dirty="0">
                <a:solidFill>
                  <a:srgbClr val="002060"/>
                </a:solidFill>
              </a:rPr>
              <a:t>. Content</a:t>
            </a:r>
            <a:br>
              <a:rPr lang="en-US" sz="2400" i="0" dirty="0">
                <a:solidFill>
                  <a:srgbClr val="002060"/>
                </a:solidFill>
              </a:rPr>
            </a:br>
            <a:endParaRPr lang="en-US" sz="2400" i="0" dirty="0" smtClean="0">
              <a:solidFill>
                <a:srgbClr val="002060"/>
              </a:solidFill>
            </a:endParaRPr>
          </a:p>
          <a:p>
            <a:r>
              <a:rPr lang="en-US" sz="2400" i="0" dirty="0" smtClean="0">
                <a:solidFill>
                  <a:srgbClr val="002060"/>
                </a:solidFill>
              </a:rPr>
              <a:t>3</a:t>
            </a:r>
            <a:r>
              <a:rPr lang="en-US" sz="2400" i="0" dirty="0">
                <a:solidFill>
                  <a:srgbClr val="002060"/>
                </a:solidFill>
              </a:rPr>
              <a:t>. </a:t>
            </a:r>
            <a:r>
              <a:rPr lang="en-US" sz="2400" i="0" dirty="0" smtClean="0">
                <a:solidFill>
                  <a:srgbClr val="002060"/>
                </a:solidFill>
              </a:rPr>
              <a:t>Visuals</a:t>
            </a:r>
            <a:r>
              <a:rPr lang="en-US" sz="2400" i="0" dirty="0">
                <a:solidFill>
                  <a:srgbClr val="002060"/>
                </a:solidFill>
              </a:rPr>
              <a:t/>
            </a:r>
            <a:br>
              <a:rPr lang="en-US" sz="2400" i="0" dirty="0">
                <a:solidFill>
                  <a:srgbClr val="002060"/>
                </a:solidFill>
              </a:rPr>
            </a:br>
            <a:endParaRPr lang="en-US" sz="2400" i="0" dirty="0" smtClean="0">
              <a:solidFill>
                <a:srgbClr val="002060"/>
              </a:solidFill>
            </a:endParaRPr>
          </a:p>
          <a:p>
            <a:r>
              <a:rPr lang="en-US" sz="2400" i="0" dirty="0" smtClean="0">
                <a:solidFill>
                  <a:srgbClr val="002060"/>
                </a:solidFill>
              </a:rPr>
              <a:t>4</a:t>
            </a:r>
            <a:r>
              <a:rPr lang="en-US" sz="2400" i="0" dirty="0">
                <a:solidFill>
                  <a:srgbClr val="002060"/>
                </a:solidFill>
              </a:rPr>
              <a:t>. </a:t>
            </a:r>
            <a:r>
              <a:rPr lang="en-US" sz="2400" i="0" dirty="0" smtClean="0">
                <a:solidFill>
                  <a:srgbClr val="002060"/>
                </a:solidFill>
              </a:rPr>
              <a:t>Mechanics</a:t>
            </a:r>
            <a:r>
              <a:rPr lang="en-US" sz="2400" i="0" dirty="0">
                <a:solidFill>
                  <a:srgbClr val="002060"/>
                </a:solidFill>
              </a:rPr>
              <a:t/>
            </a:r>
            <a:br>
              <a:rPr lang="en-US" sz="2400" i="0" dirty="0">
                <a:solidFill>
                  <a:srgbClr val="002060"/>
                </a:solidFill>
              </a:rPr>
            </a:br>
            <a:endParaRPr lang="en-US" sz="2400" i="0" dirty="0" smtClean="0">
              <a:solidFill>
                <a:srgbClr val="002060"/>
              </a:solidFill>
            </a:endParaRPr>
          </a:p>
          <a:p>
            <a:r>
              <a:rPr lang="en-US" sz="2400" i="0" dirty="0" smtClean="0">
                <a:solidFill>
                  <a:srgbClr val="002060"/>
                </a:solidFill>
              </a:rPr>
              <a:t>5</a:t>
            </a:r>
            <a:r>
              <a:rPr lang="en-US" sz="2400" i="0" dirty="0">
                <a:solidFill>
                  <a:srgbClr val="002060"/>
                </a:solidFill>
              </a:rPr>
              <a:t>. </a:t>
            </a:r>
            <a:r>
              <a:rPr lang="en-US" sz="2400" i="0" dirty="0" smtClean="0">
                <a:solidFill>
                  <a:srgbClr val="002060"/>
                </a:solidFill>
              </a:rPr>
              <a:t>Style</a:t>
            </a:r>
            <a:r>
              <a:rPr lang="en-US" sz="2400" i="0" dirty="0">
                <a:solidFill>
                  <a:srgbClr val="002060"/>
                </a:solidFill>
              </a:rPr>
              <a:t/>
            </a:r>
            <a:br>
              <a:rPr lang="en-US" sz="2400" i="0" dirty="0">
                <a:solidFill>
                  <a:srgbClr val="002060"/>
                </a:solidFill>
              </a:rPr>
            </a:br>
            <a:endParaRPr lang="en-US" sz="2400" i="0" dirty="0" smtClean="0">
              <a:solidFill>
                <a:srgbClr val="002060"/>
              </a:solidFill>
            </a:endParaRPr>
          </a:p>
          <a:p>
            <a:r>
              <a:rPr lang="en-US" sz="2400" i="0" dirty="0" smtClean="0">
                <a:solidFill>
                  <a:srgbClr val="002060"/>
                </a:solidFill>
              </a:rPr>
              <a:t>6</a:t>
            </a:r>
            <a:r>
              <a:rPr lang="en-US" sz="2400" i="0" dirty="0">
                <a:solidFill>
                  <a:srgbClr val="002060"/>
                </a:solidFill>
              </a:rPr>
              <a:t>. </a:t>
            </a:r>
            <a:r>
              <a:rPr lang="en-US" sz="2400" i="0" dirty="0" smtClean="0">
                <a:solidFill>
                  <a:srgbClr val="002060"/>
                </a:solidFill>
              </a:rPr>
              <a:t>Research</a:t>
            </a:r>
            <a:endParaRPr lang="en-US" sz="2400" i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181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533400"/>
            <a:ext cx="6172200" cy="1042416"/>
          </a:xfrm>
        </p:spPr>
        <p:txBody>
          <a:bodyPr/>
          <a:lstStyle/>
          <a:p>
            <a:r>
              <a:rPr lang="en-US" dirty="0" smtClean="0"/>
              <a:t>Organization  </a:t>
            </a:r>
            <a:br>
              <a:rPr lang="en-US" dirty="0" smtClean="0"/>
            </a:br>
            <a:r>
              <a:rPr lang="en-US" sz="1000" dirty="0" smtClean="0"/>
              <a:t>  </a:t>
            </a:r>
            <a:r>
              <a:rPr lang="en-US" sz="1600" dirty="0" smtClean="0"/>
              <a:t>(can be utilized in writing ‘Patient description’)</a:t>
            </a:r>
            <a:endParaRPr lang="en-US" sz="1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09600" y="1080314"/>
            <a:ext cx="8077200" cy="480060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Paper should be well written in logical sequence, easy for reader to follow using </a:t>
            </a:r>
            <a:r>
              <a:rPr lang="en-US" sz="2000" i="1" dirty="0" smtClean="0">
                <a:solidFill>
                  <a:srgbClr val="002060"/>
                </a:solidFill>
              </a:rPr>
              <a:t>SOAP</a:t>
            </a:r>
            <a:r>
              <a:rPr lang="en-US" sz="2000" dirty="0" smtClean="0">
                <a:solidFill>
                  <a:srgbClr val="002060"/>
                </a:solidFill>
              </a:rPr>
              <a:t> format below</a:t>
            </a:r>
          </a:p>
          <a:p>
            <a:endParaRPr lang="en-US" sz="20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rgbClr val="002060"/>
                </a:solidFill>
              </a:rPr>
              <a:t>SOAP</a:t>
            </a:r>
            <a:r>
              <a:rPr lang="en-US" sz="2000" dirty="0" smtClean="0">
                <a:solidFill>
                  <a:srgbClr val="002060"/>
                </a:solidFill>
              </a:rPr>
              <a:t> format will aide the writer to include essential information</a:t>
            </a:r>
          </a:p>
          <a:p>
            <a:endParaRPr lang="en-US" sz="20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rgbClr val="002060"/>
                </a:solidFill>
              </a:rPr>
              <a:t>SOAP</a:t>
            </a:r>
            <a:r>
              <a:rPr lang="en-US" sz="2000" dirty="0" smtClean="0">
                <a:solidFill>
                  <a:srgbClr val="002060"/>
                </a:solidFill>
              </a:rPr>
              <a:t> format is:</a:t>
            </a:r>
          </a:p>
          <a:p>
            <a:r>
              <a:rPr lang="en-US" sz="2000" dirty="0">
                <a:solidFill>
                  <a:srgbClr val="002060"/>
                </a:solidFill>
              </a:rPr>
              <a:t>	</a:t>
            </a:r>
            <a:r>
              <a:rPr lang="en-US" sz="2000" b="1" i="1" dirty="0" smtClean="0">
                <a:solidFill>
                  <a:srgbClr val="002060"/>
                </a:solidFill>
              </a:rPr>
              <a:t>S</a:t>
            </a:r>
            <a:r>
              <a:rPr lang="en-US" sz="2000" dirty="0" smtClean="0">
                <a:solidFill>
                  <a:srgbClr val="002060"/>
                </a:solidFill>
              </a:rPr>
              <a:t>: Subjective: Symptoms, risk factors, history</a:t>
            </a:r>
          </a:p>
          <a:p>
            <a:r>
              <a:rPr lang="en-US" sz="2000" dirty="0">
                <a:solidFill>
                  <a:srgbClr val="002060"/>
                </a:solidFill>
              </a:rPr>
              <a:t>	</a:t>
            </a:r>
            <a:r>
              <a:rPr lang="en-US" sz="2000" b="1" i="1" dirty="0" smtClean="0">
                <a:solidFill>
                  <a:srgbClr val="002060"/>
                </a:solidFill>
              </a:rPr>
              <a:t>O</a:t>
            </a:r>
            <a:r>
              <a:rPr lang="en-US" sz="2000" dirty="0" smtClean="0">
                <a:solidFill>
                  <a:srgbClr val="002060"/>
                </a:solidFill>
              </a:rPr>
              <a:t>: Objective: Physical exam and ultrasound exam data</a:t>
            </a:r>
          </a:p>
          <a:p>
            <a:r>
              <a:rPr lang="en-US" sz="2000" dirty="0">
                <a:solidFill>
                  <a:srgbClr val="002060"/>
                </a:solidFill>
              </a:rPr>
              <a:t>	</a:t>
            </a:r>
            <a:r>
              <a:rPr lang="en-US" sz="2000" b="1" i="1" dirty="0" smtClean="0">
                <a:solidFill>
                  <a:srgbClr val="002060"/>
                </a:solidFill>
              </a:rPr>
              <a:t>A</a:t>
            </a:r>
            <a:r>
              <a:rPr lang="en-US" sz="2000" dirty="0" smtClean="0">
                <a:solidFill>
                  <a:srgbClr val="002060"/>
                </a:solidFill>
              </a:rPr>
              <a:t>: Assessment: Analysis and conclusion of exam data relative to the </a:t>
            </a:r>
          </a:p>
          <a:p>
            <a:r>
              <a:rPr lang="en-US" sz="2000" dirty="0">
                <a:solidFill>
                  <a:srgbClr val="002060"/>
                </a:solidFill>
              </a:rPr>
              <a:t>	</a:t>
            </a:r>
            <a:r>
              <a:rPr lang="en-US" sz="2000" dirty="0" smtClean="0">
                <a:solidFill>
                  <a:srgbClr val="002060"/>
                </a:solidFill>
              </a:rPr>
              <a:t>    patient’s presentation</a:t>
            </a:r>
          </a:p>
          <a:p>
            <a:r>
              <a:rPr lang="en-US" sz="2000" dirty="0">
                <a:solidFill>
                  <a:srgbClr val="002060"/>
                </a:solidFill>
              </a:rPr>
              <a:t>	</a:t>
            </a:r>
            <a:r>
              <a:rPr lang="en-US" sz="2000" b="1" i="1" dirty="0" smtClean="0">
                <a:solidFill>
                  <a:srgbClr val="002060"/>
                </a:solidFill>
              </a:rPr>
              <a:t>P</a:t>
            </a:r>
            <a:r>
              <a:rPr lang="en-US" sz="2000" dirty="0" smtClean="0">
                <a:solidFill>
                  <a:srgbClr val="002060"/>
                </a:solidFill>
              </a:rPr>
              <a:t>: Plan: Future imaging and/or treatment for the patient, actual or 	    options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386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6172200" cy="13685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CONTENT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( use in writing ‘results’)</a:t>
            </a:r>
            <a:br>
              <a:rPr lang="en-US" sz="1600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371600"/>
            <a:ext cx="7696200" cy="4648200"/>
          </a:xfrm>
        </p:spPr>
        <p:txBody>
          <a:bodyPr/>
          <a:lstStyle/>
          <a:p>
            <a:endParaRPr lang="en-US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KNOWLEDGE is key!</a:t>
            </a:r>
          </a:p>
          <a:p>
            <a:endParaRPr lang="en-US" sz="20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Written content demonstrates full knowledge and depth of concepts with explanations and elaborations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Correct and appropriate presentation of knowledge to the subject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Avoid distracting details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Avoid inaccurate statements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851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6172200" cy="1194816"/>
          </a:xfrm>
        </p:spPr>
        <p:txBody>
          <a:bodyPr/>
          <a:lstStyle/>
          <a:p>
            <a:r>
              <a:rPr lang="en-US" dirty="0" smtClean="0"/>
              <a:t>Visuals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(explanation of ‘methods’)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600200"/>
            <a:ext cx="7086600" cy="39624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Excellent images, pictures, or diagrams used with specific explanations relating to the discussion in the paper</a:t>
            </a:r>
            <a:endParaRPr lang="en-US" sz="2000" dirty="0">
              <a:solidFill>
                <a:srgbClr val="002060"/>
              </a:solidFill>
            </a:endParaRPr>
          </a:p>
          <a:p>
            <a:endParaRPr lang="en-US" sz="20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Use of appropriate, thorough but concise visuals (images, charts, diagrams) </a:t>
            </a:r>
            <a:endParaRPr lang="en-US" sz="20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Use visuals that enhance ease of understanding for the reader/listener of the case </a:t>
            </a:r>
            <a:endParaRPr lang="en-US" sz="20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Use visuals that are clear and easy to follow with  labeling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692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235952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Mechanics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(Use throughout)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1905000"/>
            <a:ext cx="7312152" cy="13716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No misspellings or grammatical errors </a:t>
            </a:r>
          </a:p>
          <a:p>
            <a:endParaRPr lang="en-US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Good sentence structure and syntax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518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6172200" cy="1444752"/>
          </a:xfrm>
        </p:spPr>
        <p:txBody>
          <a:bodyPr/>
          <a:lstStyle/>
          <a:p>
            <a:r>
              <a:rPr lang="en-US" dirty="0" smtClean="0"/>
              <a:t>Style</a:t>
            </a:r>
            <a:br>
              <a:rPr lang="en-US" dirty="0" smtClean="0"/>
            </a:br>
            <a:r>
              <a:rPr lang="en-US" sz="1600" dirty="0" smtClean="0"/>
              <a:t>(use throughout)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1447800"/>
            <a:ext cx="7159752" cy="449580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Excellent writing technique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Interesting final product that engages the reader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Appealing to the reader or audience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Keeps the attention of the reader / listener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Moves smoothly through the different aspects of the case</a:t>
            </a:r>
          </a:p>
          <a:p>
            <a:endParaRPr lang="en-US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Use scientific and professional tone</a:t>
            </a:r>
          </a:p>
          <a:p>
            <a:endParaRPr lang="en-US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Avoid casual and conversational tone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681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533400"/>
            <a:ext cx="6172200" cy="1295400"/>
          </a:xfrm>
        </p:spPr>
        <p:txBody>
          <a:bodyPr/>
          <a:lstStyle/>
          <a:p>
            <a:r>
              <a:rPr lang="en-US" dirty="0" smtClean="0"/>
              <a:t>Research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(can be part of ‘results’  and/or ‘discussion’)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676400"/>
            <a:ext cx="7315200" cy="34290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Evidence of research with appropriate citations within the body of the paper </a:t>
            </a:r>
          </a:p>
          <a:p>
            <a:endParaRPr lang="en-US" sz="2000" dirty="0" smtClean="0">
              <a:solidFill>
                <a:srgbClr val="002060"/>
              </a:solidFill>
            </a:endParaRPr>
          </a:p>
          <a:p>
            <a:endParaRPr lang="en-US" sz="20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A</a:t>
            </a:r>
            <a:r>
              <a:rPr lang="en-US" sz="2000" dirty="0" smtClean="0">
                <a:solidFill>
                  <a:srgbClr val="002060"/>
                </a:solidFill>
              </a:rPr>
              <a:t>ppropriate number of references</a:t>
            </a:r>
          </a:p>
          <a:p>
            <a:endParaRPr lang="en-US" sz="2000" dirty="0" smtClean="0">
              <a:solidFill>
                <a:srgbClr val="002060"/>
              </a:solidFill>
            </a:endParaRPr>
          </a:p>
          <a:p>
            <a:endParaRPr lang="en-US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Use  appropriate references/research to improve the understanding of the case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614908"/>
      </p:ext>
    </p:extLst>
  </p:cSld>
  <p:clrMapOvr>
    <a:masterClrMapping/>
  </p:clrMapOvr>
</p:sld>
</file>

<file path=ppt/theme/theme1.xml><?xml version="1.0" encoding="utf-8"?>
<a:theme xmlns:a="http://schemas.openxmlformats.org/drawingml/2006/main" name="FINAL 2014 Presentation Slides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 2014 Presentation Slides 2</Template>
  <TotalTime>258</TotalTime>
  <Words>221</Words>
  <Application>Microsoft Office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FINAL 2014 Presentation Slides 2</vt:lpstr>
      <vt:lpstr> TIPS for Writing Case Studies  Provided by the Abstracts Committee</vt:lpstr>
      <vt:lpstr>Basic format for writing case studies:</vt:lpstr>
      <vt:lpstr>6 Essential components  of writing Case studies: </vt:lpstr>
      <vt:lpstr>Organization     (can be utilized in writing ‘Patient description’)</vt:lpstr>
      <vt:lpstr>CONTENT ( use in writing ‘results’) </vt:lpstr>
      <vt:lpstr>Visuals (explanation of ‘methods’)</vt:lpstr>
      <vt:lpstr>Mechanics (Use throughout)  </vt:lpstr>
      <vt:lpstr>Style (use throughout)</vt:lpstr>
      <vt:lpstr>Research (can be part of ‘results’  and/or ‘discussion’)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Guidelines   to   Writing  Case Studies</dc:title>
  <dc:creator>Marge</dc:creator>
  <cp:lastModifiedBy>Katie Saba</cp:lastModifiedBy>
  <cp:revision>22</cp:revision>
  <dcterms:created xsi:type="dcterms:W3CDTF">2014-12-15T02:23:57Z</dcterms:created>
  <dcterms:modified xsi:type="dcterms:W3CDTF">2014-12-18T18:08:36Z</dcterms:modified>
</cp:coreProperties>
</file>